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27432000" cy="18288000"/>
  <p:notesSz cx="6858000" cy="9144000"/>
  <p:defaultTextStyle>
    <a:defPPr>
      <a:defRPr lang="en-US"/>
    </a:defPPr>
    <a:lvl1pPr marL="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1pPr>
    <a:lvl2pPr marL="109728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2pPr>
    <a:lvl3pPr marL="219456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3pPr>
    <a:lvl4pPr marL="329184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4pPr>
    <a:lvl5pPr marL="438912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5pPr>
    <a:lvl6pPr marL="548640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6pPr>
    <a:lvl7pPr marL="658368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7pPr>
    <a:lvl8pPr marL="768096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8pPr>
    <a:lvl9pPr marL="8778240" algn="l" defTabSz="2194560" rtl="0" eaLnBrk="1" latinLnBrk="0" hangingPunct="1">
      <a:defRPr sz="43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7E9FC3"/>
    <a:srgbClr val="234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78"/>
    <p:restoredTop sz="94666"/>
  </p:normalViewPr>
  <p:slideViewPr>
    <p:cSldViewPr snapToGrid="0" snapToObjects="1">
      <p:cViewPr varScale="1">
        <p:scale>
          <a:sx n="36" d="100"/>
          <a:sy n="36" d="100"/>
        </p:scale>
        <p:origin x="87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E67E64-E74E-7349-BB43-026783DD03D5}" type="doc">
      <dgm:prSet loTypeId="urn:microsoft.com/office/officeart/2005/8/layout/process4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F791293-8282-1F4F-8B27-B0B633D5B79D}">
      <dgm:prSet phldrT="[Text]"/>
      <dgm:spPr/>
      <dgm:t>
        <a:bodyPr/>
        <a:lstStyle/>
        <a:p>
          <a:r>
            <a:rPr lang="en-US" dirty="0"/>
            <a:t>High monthly charges</a:t>
          </a:r>
        </a:p>
      </dgm:t>
    </dgm:pt>
    <dgm:pt modelId="{D15B91EC-FFD8-D547-8560-E5E3BDB3AB74}" type="parTrans" cxnId="{0AB0A1BE-85E8-7140-8C52-ED54D73E6BD4}">
      <dgm:prSet/>
      <dgm:spPr/>
      <dgm:t>
        <a:bodyPr/>
        <a:lstStyle/>
        <a:p>
          <a:endParaRPr lang="en-US"/>
        </a:p>
      </dgm:t>
    </dgm:pt>
    <dgm:pt modelId="{7F7F49B5-7AC7-5645-993D-71925391A4A1}" type="sibTrans" cxnId="{0AB0A1BE-85E8-7140-8C52-ED54D73E6BD4}">
      <dgm:prSet/>
      <dgm:spPr/>
      <dgm:t>
        <a:bodyPr/>
        <a:lstStyle/>
        <a:p>
          <a:endParaRPr lang="en-US"/>
        </a:p>
      </dgm:t>
    </dgm:pt>
    <dgm:pt modelId="{F9870B2F-B0EB-6442-B24E-21C836CA8CCE}">
      <dgm:prSet phldrT="[Text]"/>
      <dgm:spPr/>
      <dgm:t>
        <a:bodyPr/>
        <a:lstStyle/>
        <a:p>
          <a:r>
            <a:rPr lang="en-US" dirty="0"/>
            <a:t>High probability of churning</a:t>
          </a:r>
        </a:p>
      </dgm:t>
    </dgm:pt>
    <dgm:pt modelId="{789EC0EA-11F1-7C46-86B7-8FF29FA732BE}" type="parTrans" cxnId="{81E4E8FE-D35A-0C4B-8731-93C8E6BA996A}">
      <dgm:prSet/>
      <dgm:spPr/>
      <dgm:t>
        <a:bodyPr/>
        <a:lstStyle/>
        <a:p>
          <a:endParaRPr lang="en-US"/>
        </a:p>
      </dgm:t>
    </dgm:pt>
    <dgm:pt modelId="{2B59F4AB-E467-A548-90C9-E906441FDA50}" type="sibTrans" cxnId="{81E4E8FE-D35A-0C4B-8731-93C8E6BA996A}">
      <dgm:prSet/>
      <dgm:spPr/>
      <dgm:t>
        <a:bodyPr/>
        <a:lstStyle/>
        <a:p>
          <a:endParaRPr lang="en-US"/>
        </a:p>
      </dgm:t>
    </dgm:pt>
    <dgm:pt modelId="{6CE476F1-6845-8E46-B06D-EAEC83EAB0B8}" type="pres">
      <dgm:prSet presAssocID="{46E67E64-E74E-7349-BB43-026783DD03D5}" presName="Name0" presStyleCnt="0">
        <dgm:presLayoutVars>
          <dgm:dir/>
          <dgm:animLvl val="lvl"/>
          <dgm:resizeHandles val="exact"/>
        </dgm:presLayoutVars>
      </dgm:prSet>
      <dgm:spPr/>
    </dgm:pt>
    <dgm:pt modelId="{563010BC-085D-2F4A-A301-B8BDF985ABA9}" type="pres">
      <dgm:prSet presAssocID="{F9870B2F-B0EB-6442-B24E-21C836CA8CCE}" presName="boxAndChildren" presStyleCnt="0"/>
      <dgm:spPr/>
    </dgm:pt>
    <dgm:pt modelId="{2ECA6C40-8D0E-6341-892E-7FA540FB9F56}" type="pres">
      <dgm:prSet presAssocID="{F9870B2F-B0EB-6442-B24E-21C836CA8CCE}" presName="parentTextBox" presStyleLbl="node1" presStyleIdx="0" presStyleCnt="2"/>
      <dgm:spPr/>
    </dgm:pt>
    <dgm:pt modelId="{EF71CFF8-F822-9249-94AD-825474B8C832}" type="pres">
      <dgm:prSet presAssocID="{7F7F49B5-7AC7-5645-993D-71925391A4A1}" presName="sp" presStyleCnt="0"/>
      <dgm:spPr/>
    </dgm:pt>
    <dgm:pt modelId="{98439AFF-C69D-9440-B852-4F5DCAA67D89}" type="pres">
      <dgm:prSet presAssocID="{7F791293-8282-1F4F-8B27-B0B633D5B79D}" presName="arrowAndChildren" presStyleCnt="0"/>
      <dgm:spPr/>
    </dgm:pt>
    <dgm:pt modelId="{DEF8EA36-3733-104E-958C-6718C3D530A7}" type="pres">
      <dgm:prSet presAssocID="{7F791293-8282-1F4F-8B27-B0B633D5B79D}" presName="parentTextArrow" presStyleLbl="node1" presStyleIdx="1" presStyleCnt="2" custLinFactNeighborX="-73976" custLinFactNeighborY="-71315"/>
      <dgm:spPr/>
    </dgm:pt>
  </dgm:ptLst>
  <dgm:cxnLst>
    <dgm:cxn modelId="{C84C8D07-09C3-E144-9C8C-FC8B6DEBC0CB}" type="presOf" srcId="{7F791293-8282-1F4F-8B27-B0B633D5B79D}" destId="{DEF8EA36-3733-104E-958C-6718C3D530A7}" srcOrd="0" destOrd="0" presId="urn:microsoft.com/office/officeart/2005/8/layout/process4"/>
    <dgm:cxn modelId="{5C9D6D32-85ED-3744-976B-3FDE363DF460}" type="presOf" srcId="{46E67E64-E74E-7349-BB43-026783DD03D5}" destId="{6CE476F1-6845-8E46-B06D-EAEC83EAB0B8}" srcOrd="0" destOrd="0" presId="urn:microsoft.com/office/officeart/2005/8/layout/process4"/>
    <dgm:cxn modelId="{EDA69E5B-6979-0C43-9849-0E6C2A69CC4E}" type="presOf" srcId="{F9870B2F-B0EB-6442-B24E-21C836CA8CCE}" destId="{2ECA6C40-8D0E-6341-892E-7FA540FB9F56}" srcOrd="0" destOrd="0" presId="urn:microsoft.com/office/officeart/2005/8/layout/process4"/>
    <dgm:cxn modelId="{0AB0A1BE-85E8-7140-8C52-ED54D73E6BD4}" srcId="{46E67E64-E74E-7349-BB43-026783DD03D5}" destId="{7F791293-8282-1F4F-8B27-B0B633D5B79D}" srcOrd="0" destOrd="0" parTransId="{D15B91EC-FFD8-D547-8560-E5E3BDB3AB74}" sibTransId="{7F7F49B5-7AC7-5645-993D-71925391A4A1}"/>
    <dgm:cxn modelId="{81E4E8FE-D35A-0C4B-8731-93C8E6BA996A}" srcId="{46E67E64-E74E-7349-BB43-026783DD03D5}" destId="{F9870B2F-B0EB-6442-B24E-21C836CA8CCE}" srcOrd="1" destOrd="0" parTransId="{789EC0EA-11F1-7C46-86B7-8FF29FA732BE}" sibTransId="{2B59F4AB-E467-A548-90C9-E906441FDA50}"/>
    <dgm:cxn modelId="{890EC565-41DD-3B48-BD0B-C018EC8688F4}" type="presParOf" srcId="{6CE476F1-6845-8E46-B06D-EAEC83EAB0B8}" destId="{563010BC-085D-2F4A-A301-B8BDF985ABA9}" srcOrd="0" destOrd="0" presId="urn:microsoft.com/office/officeart/2005/8/layout/process4"/>
    <dgm:cxn modelId="{489AA56F-7CC6-5C47-8E38-B4785B2DB70D}" type="presParOf" srcId="{563010BC-085D-2F4A-A301-B8BDF985ABA9}" destId="{2ECA6C40-8D0E-6341-892E-7FA540FB9F56}" srcOrd="0" destOrd="0" presId="urn:microsoft.com/office/officeart/2005/8/layout/process4"/>
    <dgm:cxn modelId="{D79B6F44-52CC-9149-8DF6-EDE4990F115A}" type="presParOf" srcId="{6CE476F1-6845-8E46-B06D-EAEC83EAB0B8}" destId="{EF71CFF8-F822-9249-94AD-825474B8C832}" srcOrd="1" destOrd="0" presId="urn:microsoft.com/office/officeart/2005/8/layout/process4"/>
    <dgm:cxn modelId="{451156C2-0DC4-FF47-ADB5-B1D0EBD38B22}" type="presParOf" srcId="{6CE476F1-6845-8E46-B06D-EAEC83EAB0B8}" destId="{98439AFF-C69D-9440-B852-4F5DCAA67D89}" srcOrd="2" destOrd="0" presId="urn:microsoft.com/office/officeart/2005/8/layout/process4"/>
    <dgm:cxn modelId="{EFFC6E3D-3A96-8C49-827F-DE70567DF506}" type="presParOf" srcId="{98439AFF-C69D-9440-B852-4F5DCAA67D89}" destId="{DEF8EA36-3733-104E-958C-6718C3D530A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E67E64-E74E-7349-BB43-026783DD03D5}" type="doc">
      <dgm:prSet loTypeId="urn:microsoft.com/office/officeart/2005/8/layout/process4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F791293-8282-1F4F-8B27-B0B633D5B79D}">
      <dgm:prSet phldrT="[Text]"/>
      <dgm:spPr/>
      <dgm:t>
        <a:bodyPr/>
        <a:lstStyle/>
        <a:p>
          <a:r>
            <a:rPr lang="en-US" b="0" i="0" u="none" dirty="0"/>
            <a:t>Month-to-month contract</a:t>
          </a:r>
          <a:endParaRPr lang="en-US" dirty="0"/>
        </a:p>
      </dgm:t>
    </dgm:pt>
    <dgm:pt modelId="{D15B91EC-FFD8-D547-8560-E5E3BDB3AB74}" type="parTrans" cxnId="{0AB0A1BE-85E8-7140-8C52-ED54D73E6BD4}">
      <dgm:prSet/>
      <dgm:spPr/>
      <dgm:t>
        <a:bodyPr/>
        <a:lstStyle/>
        <a:p>
          <a:endParaRPr lang="en-US"/>
        </a:p>
      </dgm:t>
    </dgm:pt>
    <dgm:pt modelId="{7F7F49B5-7AC7-5645-993D-71925391A4A1}" type="sibTrans" cxnId="{0AB0A1BE-85E8-7140-8C52-ED54D73E6BD4}">
      <dgm:prSet/>
      <dgm:spPr/>
      <dgm:t>
        <a:bodyPr/>
        <a:lstStyle/>
        <a:p>
          <a:endParaRPr lang="en-US"/>
        </a:p>
      </dgm:t>
    </dgm:pt>
    <dgm:pt modelId="{F9870B2F-B0EB-6442-B24E-21C836CA8CCE}">
      <dgm:prSet phldrT="[Text]"/>
      <dgm:spPr/>
      <dgm:t>
        <a:bodyPr/>
        <a:lstStyle/>
        <a:p>
          <a:r>
            <a:rPr lang="en-US" dirty="0"/>
            <a:t>High probability of churning</a:t>
          </a:r>
        </a:p>
      </dgm:t>
    </dgm:pt>
    <dgm:pt modelId="{789EC0EA-11F1-7C46-86B7-8FF29FA732BE}" type="parTrans" cxnId="{81E4E8FE-D35A-0C4B-8731-93C8E6BA996A}">
      <dgm:prSet/>
      <dgm:spPr/>
      <dgm:t>
        <a:bodyPr/>
        <a:lstStyle/>
        <a:p>
          <a:endParaRPr lang="en-US"/>
        </a:p>
      </dgm:t>
    </dgm:pt>
    <dgm:pt modelId="{2B59F4AB-E467-A548-90C9-E906441FDA50}" type="sibTrans" cxnId="{81E4E8FE-D35A-0C4B-8731-93C8E6BA996A}">
      <dgm:prSet/>
      <dgm:spPr/>
      <dgm:t>
        <a:bodyPr/>
        <a:lstStyle/>
        <a:p>
          <a:endParaRPr lang="en-US"/>
        </a:p>
      </dgm:t>
    </dgm:pt>
    <dgm:pt modelId="{6CE476F1-6845-8E46-B06D-EAEC83EAB0B8}" type="pres">
      <dgm:prSet presAssocID="{46E67E64-E74E-7349-BB43-026783DD03D5}" presName="Name0" presStyleCnt="0">
        <dgm:presLayoutVars>
          <dgm:dir/>
          <dgm:animLvl val="lvl"/>
          <dgm:resizeHandles val="exact"/>
        </dgm:presLayoutVars>
      </dgm:prSet>
      <dgm:spPr/>
    </dgm:pt>
    <dgm:pt modelId="{563010BC-085D-2F4A-A301-B8BDF985ABA9}" type="pres">
      <dgm:prSet presAssocID="{F9870B2F-B0EB-6442-B24E-21C836CA8CCE}" presName="boxAndChildren" presStyleCnt="0"/>
      <dgm:spPr/>
    </dgm:pt>
    <dgm:pt modelId="{2ECA6C40-8D0E-6341-892E-7FA540FB9F56}" type="pres">
      <dgm:prSet presAssocID="{F9870B2F-B0EB-6442-B24E-21C836CA8CCE}" presName="parentTextBox" presStyleLbl="node1" presStyleIdx="0" presStyleCnt="2"/>
      <dgm:spPr/>
    </dgm:pt>
    <dgm:pt modelId="{EF71CFF8-F822-9249-94AD-825474B8C832}" type="pres">
      <dgm:prSet presAssocID="{7F7F49B5-7AC7-5645-993D-71925391A4A1}" presName="sp" presStyleCnt="0"/>
      <dgm:spPr/>
    </dgm:pt>
    <dgm:pt modelId="{98439AFF-C69D-9440-B852-4F5DCAA67D89}" type="pres">
      <dgm:prSet presAssocID="{7F791293-8282-1F4F-8B27-B0B633D5B79D}" presName="arrowAndChildren" presStyleCnt="0"/>
      <dgm:spPr/>
    </dgm:pt>
    <dgm:pt modelId="{DEF8EA36-3733-104E-958C-6718C3D530A7}" type="pres">
      <dgm:prSet presAssocID="{7F791293-8282-1F4F-8B27-B0B633D5B79D}" presName="parentTextArrow" presStyleLbl="node1" presStyleIdx="1" presStyleCnt="2" custLinFactNeighborX="-73976" custLinFactNeighborY="-71315"/>
      <dgm:spPr/>
    </dgm:pt>
  </dgm:ptLst>
  <dgm:cxnLst>
    <dgm:cxn modelId="{C84C8D07-09C3-E144-9C8C-FC8B6DEBC0CB}" type="presOf" srcId="{7F791293-8282-1F4F-8B27-B0B633D5B79D}" destId="{DEF8EA36-3733-104E-958C-6718C3D530A7}" srcOrd="0" destOrd="0" presId="urn:microsoft.com/office/officeart/2005/8/layout/process4"/>
    <dgm:cxn modelId="{5C9D6D32-85ED-3744-976B-3FDE363DF460}" type="presOf" srcId="{46E67E64-E74E-7349-BB43-026783DD03D5}" destId="{6CE476F1-6845-8E46-B06D-EAEC83EAB0B8}" srcOrd="0" destOrd="0" presId="urn:microsoft.com/office/officeart/2005/8/layout/process4"/>
    <dgm:cxn modelId="{EDA69E5B-6979-0C43-9849-0E6C2A69CC4E}" type="presOf" srcId="{F9870B2F-B0EB-6442-B24E-21C836CA8CCE}" destId="{2ECA6C40-8D0E-6341-892E-7FA540FB9F56}" srcOrd="0" destOrd="0" presId="urn:microsoft.com/office/officeart/2005/8/layout/process4"/>
    <dgm:cxn modelId="{0AB0A1BE-85E8-7140-8C52-ED54D73E6BD4}" srcId="{46E67E64-E74E-7349-BB43-026783DD03D5}" destId="{7F791293-8282-1F4F-8B27-B0B633D5B79D}" srcOrd="0" destOrd="0" parTransId="{D15B91EC-FFD8-D547-8560-E5E3BDB3AB74}" sibTransId="{7F7F49B5-7AC7-5645-993D-71925391A4A1}"/>
    <dgm:cxn modelId="{81E4E8FE-D35A-0C4B-8731-93C8E6BA996A}" srcId="{46E67E64-E74E-7349-BB43-026783DD03D5}" destId="{F9870B2F-B0EB-6442-B24E-21C836CA8CCE}" srcOrd="1" destOrd="0" parTransId="{789EC0EA-11F1-7C46-86B7-8FF29FA732BE}" sibTransId="{2B59F4AB-E467-A548-90C9-E906441FDA50}"/>
    <dgm:cxn modelId="{890EC565-41DD-3B48-BD0B-C018EC8688F4}" type="presParOf" srcId="{6CE476F1-6845-8E46-B06D-EAEC83EAB0B8}" destId="{563010BC-085D-2F4A-A301-B8BDF985ABA9}" srcOrd="0" destOrd="0" presId="urn:microsoft.com/office/officeart/2005/8/layout/process4"/>
    <dgm:cxn modelId="{489AA56F-7CC6-5C47-8E38-B4785B2DB70D}" type="presParOf" srcId="{563010BC-085D-2F4A-A301-B8BDF985ABA9}" destId="{2ECA6C40-8D0E-6341-892E-7FA540FB9F56}" srcOrd="0" destOrd="0" presId="urn:microsoft.com/office/officeart/2005/8/layout/process4"/>
    <dgm:cxn modelId="{D79B6F44-52CC-9149-8DF6-EDE4990F115A}" type="presParOf" srcId="{6CE476F1-6845-8E46-B06D-EAEC83EAB0B8}" destId="{EF71CFF8-F822-9249-94AD-825474B8C832}" srcOrd="1" destOrd="0" presId="urn:microsoft.com/office/officeart/2005/8/layout/process4"/>
    <dgm:cxn modelId="{451156C2-0DC4-FF47-ADB5-B1D0EBD38B22}" type="presParOf" srcId="{6CE476F1-6845-8E46-B06D-EAEC83EAB0B8}" destId="{98439AFF-C69D-9440-B852-4F5DCAA67D89}" srcOrd="2" destOrd="0" presId="urn:microsoft.com/office/officeart/2005/8/layout/process4"/>
    <dgm:cxn modelId="{EFFC6E3D-3A96-8C49-827F-DE70567DF506}" type="presParOf" srcId="{98439AFF-C69D-9440-B852-4F5DCAA67D89}" destId="{DEF8EA36-3733-104E-958C-6718C3D530A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CA6C40-8D0E-6341-892E-7FA540FB9F56}">
      <dsp:nvSpPr>
        <dsp:cNvPr id="0" name=""/>
        <dsp:cNvSpPr/>
      </dsp:nvSpPr>
      <dsp:spPr>
        <a:xfrm>
          <a:off x="0" y="1993869"/>
          <a:ext cx="2651457" cy="13081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High probability of churning</a:t>
          </a:r>
        </a:p>
      </dsp:txBody>
      <dsp:txXfrm>
        <a:off x="0" y="1993869"/>
        <a:ext cx="2651457" cy="1308194"/>
      </dsp:txXfrm>
    </dsp:sp>
    <dsp:sp modelId="{DEF8EA36-3733-104E-958C-6718C3D530A7}">
      <dsp:nvSpPr>
        <dsp:cNvPr id="0" name=""/>
        <dsp:cNvSpPr/>
      </dsp:nvSpPr>
      <dsp:spPr>
        <a:xfrm rot="10800000">
          <a:off x="0" y="0"/>
          <a:ext cx="2651457" cy="2012003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High monthly charges</a:t>
          </a:r>
        </a:p>
      </dsp:txBody>
      <dsp:txXfrm rot="10800000">
        <a:off x="0" y="0"/>
        <a:ext cx="2651457" cy="13073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CA6C40-8D0E-6341-892E-7FA540FB9F56}">
      <dsp:nvSpPr>
        <dsp:cNvPr id="0" name=""/>
        <dsp:cNvSpPr/>
      </dsp:nvSpPr>
      <dsp:spPr>
        <a:xfrm>
          <a:off x="0" y="1993869"/>
          <a:ext cx="2651457" cy="13081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High probability of churning</a:t>
          </a:r>
        </a:p>
      </dsp:txBody>
      <dsp:txXfrm>
        <a:off x="0" y="1993869"/>
        <a:ext cx="2651457" cy="1308194"/>
      </dsp:txXfrm>
    </dsp:sp>
    <dsp:sp modelId="{DEF8EA36-3733-104E-958C-6718C3D530A7}">
      <dsp:nvSpPr>
        <dsp:cNvPr id="0" name=""/>
        <dsp:cNvSpPr/>
      </dsp:nvSpPr>
      <dsp:spPr>
        <a:xfrm rot="10800000">
          <a:off x="0" y="0"/>
          <a:ext cx="2651457" cy="2012003"/>
        </a:xfrm>
        <a:prstGeom prst="upArrowCallou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u="none" kern="1200" dirty="0"/>
            <a:t>Month-to-month contract</a:t>
          </a:r>
          <a:endParaRPr lang="en-US" sz="2700" kern="1200" dirty="0"/>
        </a:p>
      </dsp:txBody>
      <dsp:txXfrm rot="10800000">
        <a:off x="0" y="0"/>
        <a:ext cx="2651457" cy="1307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188F5E-23B4-8345-B2A5-105EF759DF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28280" y="14618283"/>
            <a:ext cx="6903720" cy="3669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CD065-015B-2A4A-91EC-6E198CAAB3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949" y="526042"/>
            <a:ext cx="24128730" cy="2736941"/>
          </a:xfrm>
          <a:prstGeom prst="rect">
            <a:avLst/>
          </a:prstGeom>
        </p:spPr>
        <p:txBody>
          <a:bodyPr anchor="ctr"/>
          <a:lstStyle>
            <a:lvl1pPr>
              <a:defRPr b="0" i="0">
                <a:solidFill>
                  <a:srgbClr val="7E9FC3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639DD-54B2-D940-A95F-4337D9FDC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5951" y="3710611"/>
            <a:ext cx="23660099" cy="12761293"/>
          </a:xfrm>
          <a:prstGeom prst="rect">
            <a:avLst/>
          </a:prstGeom>
        </p:spPr>
        <p:txBody>
          <a:bodyPr/>
          <a:lstStyle>
            <a:lvl1pPr>
              <a:defRPr lang="en-US" sz="6300" b="0" i="0" u="none" strike="noStrike" smtClean="0">
                <a:effectLst/>
              </a:defRPr>
            </a:lvl1pPr>
          </a:lstStyle>
          <a:p>
            <a:pPr lvl="0"/>
            <a:r>
              <a:rPr lang="en-US" b="0" i="0" u="none" strike="noStrike">
                <a:effectLst/>
                <a:latin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1741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176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2057503" rtl="0" eaLnBrk="1" latinLnBrk="0" hangingPunct="1">
        <a:lnSpc>
          <a:spcPct val="90000"/>
        </a:lnSpc>
        <a:spcBef>
          <a:spcPct val="0"/>
        </a:spcBef>
        <a:buNone/>
        <a:defRPr sz="9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76" indent="-514376" algn="l" defTabSz="2057503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1pPr>
      <a:lvl2pPr marL="1543127" indent="-514376" algn="l" defTabSz="2057503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571879" indent="-514376" algn="l" defTabSz="2057503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630" indent="-514376" algn="l" defTabSz="2057503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4050" kern="1200">
          <a:solidFill>
            <a:schemeClr val="tx1"/>
          </a:solidFill>
          <a:latin typeface="+mn-lt"/>
          <a:ea typeface="+mn-ea"/>
          <a:cs typeface="+mn-cs"/>
        </a:defRPr>
      </a:lvl4pPr>
      <a:lvl5pPr marL="4629381" indent="-514376" algn="l" defTabSz="2057503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4050" kern="1200">
          <a:solidFill>
            <a:schemeClr val="tx1"/>
          </a:solidFill>
          <a:latin typeface="+mn-lt"/>
          <a:ea typeface="+mn-ea"/>
          <a:cs typeface="+mn-cs"/>
        </a:defRPr>
      </a:lvl5pPr>
      <a:lvl6pPr marL="5658133" indent="-514376" algn="l" defTabSz="2057503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4050" kern="1200">
          <a:solidFill>
            <a:schemeClr val="tx1"/>
          </a:solidFill>
          <a:latin typeface="+mn-lt"/>
          <a:ea typeface="+mn-ea"/>
          <a:cs typeface="+mn-cs"/>
        </a:defRPr>
      </a:lvl6pPr>
      <a:lvl7pPr marL="6686884" indent="-514376" algn="l" defTabSz="2057503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4050" kern="1200">
          <a:solidFill>
            <a:schemeClr val="tx1"/>
          </a:solidFill>
          <a:latin typeface="+mn-lt"/>
          <a:ea typeface="+mn-ea"/>
          <a:cs typeface="+mn-cs"/>
        </a:defRPr>
      </a:lvl7pPr>
      <a:lvl8pPr marL="7715636" indent="-514376" algn="l" defTabSz="2057503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4050" kern="1200">
          <a:solidFill>
            <a:schemeClr val="tx1"/>
          </a:solidFill>
          <a:latin typeface="+mn-lt"/>
          <a:ea typeface="+mn-ea"/>
          <a:cs typeface="+mn-cs"/>
        </a:defRPr>
      </a:lvl8pPr>
      <a:lvl9pPr marL="8744387" indent="-514376" algn="l" defTabSz="2057503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4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57503" rtl="0" eaLnBrk="1" latinLnBrk="0" hangingPunct="1">
        <a:defRPr sz="405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51" algn="l" defTabSz="2057503" rtl="0" eaLnBrk="1" latinLnBrk="0" hangingPunct="1">
        <a:defRPr sz="4050" kern="1200">
          <a:solidFill>
            <a:schemeClr val="tx1"/>
          </a:solidFill>
          <a:latin typeface="+mn-lt"/>
          <a:ea typeface="+mn-ea"/>
          <a:cs typeface="+mn-cs"/>
        </a:defRPr>
      </a:lvl2pPr>
      <a:lvl3pPr marL="2057503" algn="l" defTabSz="2057503" rtl="0" eaLnBrk="1" latinLnBrk="0" hangingPunct="1">
        <a:defRPr sz="4050" kern="1200">
          <a:solidFill>
            <a:schemeClr val="tx1"/>
          </a:solidFill>
          <a:latin typeface="+mn-lt"/>
          <a:ea typeface="+mn-ea"/>
          <a:cs typeface="+mn-cs"/>
        </a:defRPr>
      </a:lvl3pPr>
      <a:lvl4pPr marL="3086254" algn="l" defTabSz="2057503" rtl="0" eaLnBrk="1" latinLnBrk="0" hangingPunct="1">
        <a:defRPr sz="4050" kern="1200">
          <a:solidFill>
            <a:schemeClr val="tx1"/>
          </a:solidFill>
          <a:latin typeface="+mn-lt"/>
          <a:ea typeface="+mn-ea"/>
          <a:cs typeface="+mn-cs"/>
        </a:defRPr>
      </a:lvl4pPr>
      <a:lvl5pPr marL="4115006" algn="l" defTabSz="2057503" rtl="0" eaLnBrk="1" latinLnBrk="0" hangingPunct="1">
        <a:defRPr sz="4050" kern="1200">
          <a:solidFill>
            <a:schemeClr val="tx1"/>
          </a:solidFill>
          <a:latin typeface="+mn-lt"/>
          <a:ea typeface="+mn-ea"/>
          <a:cs typeface="+mn-cs"/>
        </a:defRPr>
      </a:lvl5pPr>
      <a:lvl6pPr marL="5143757" algn="l" defTabSz="2057503" rtl="0" eaLnBrk="1" latinLnBrk="0" hangingPunct="1">
        <a:defRPr sz="4050" kern="1200">
          <a:solidFill>
            <a:schemeClr val="tx1"/>
          </a:solidFill>
          <a:latin typeface="+mn-lt"/>
          <a:ea typeface="+mn-ea"/>
          <a:cs typeface="+mn-cs"/>
        </a:defRPr>
      </a:lvl6pPr>
      <a:lvl7pPr marL="6172509" algn="l" defTabSz="2057503" rtl="0" eaLnBrk="1" latinLnBrk="0" hangingPunct="1">
        <a:defRPr sz="4050" kern="1200">
          <a:solidFill>
            <a:schemeClr val="tx1"/>
          </a:solidFill>
          <a:latin typeface="+mn-lt"/>
          <a:ea typeface="+mn-ea"/>
          <a:cs typeface="+mn-cs"/>
        </a:defRPr>
      </a:lvl7pPr>
      <a:lvl8pPr marL="7201260" algn="l" defTabSz="2057503" rtl="0" eaLnBrk="1" latinLnBrk="0" hangingPunct="1">
        <a:defRPr sz="4050" kern="1200">
          <a:solidFill>
            <a:schemeClr val="tx1"/>
          </a:solidFill>
          <a:latin typeface="+mn-lt"/>
          <a:ea typeface="+mn-ea"/>
          <a:cs typeface="+mn-cs"/>
        </a:defRPr>
      </a:lvl8pPr>
      <a:lvl9pPr marL="8230011" algn="l" defTabSz="2057503" rtl="0" eaLnBrk="1" latinLnBrk="0" hangingPunct="1">
        <a:defRPr sz="40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microsoft.com/office/2007/relationships/diagramDrawing" Target="../diagrams/drawing1.xml"/><Relationship Id="rId3" Type="http://schemas.openxmlformats.org/officeDocument/2006/relationships/image" Target="../media/image3.png"/><Relationship Id="rId21" Type="http://schemas.openxmlformats.org/officeDocument/2006/relationships/diagramQuickStyle" Target="../diagrams/quickStyle2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diagramColors" Target="../diagrams/colors1.xml"/><Relationship Id="rId25" Type="http://schemas.openxmlformats.org/officeDocument/2006/relationships/image" Target="../media/image15.png"/><Relationship Id="rId2" Type="http://schemas.openxmlformats.org/officeDocument/2006/relationships/image" Target="../media/image2.jpeg"/><Relationship Id="rId16" Type="http://schemas.openxmlformats.org/officeDocument/2006/relationships/diagramQuickStyle" Target="../diagrams/quickStyle1.xml"/><Relationship Id="rId20" Type="http://schemas.openxmlformats.org/officeDocument/2006/relationships/diagramLayout" Target="../diagrams/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14.jpg"/><Relationship Id="rId5" Type="http://schemas.openxmlformats.org/officeDocument/2006/relationships/image" Target="../media/image5.png"/><Relationship Id="rId15" Type="http://schemas.openxmlformats.org/officeDocument/2006/relationships/diagramLayout" Target="../diagrams/layout1.xml"/><Relationship Id="rId23" Type="http://schemas.microsoft.com/office/2007/relationships/diagramDrawing" Target="../diagrams/drawing2.xml"/><Relationship Id="rId10" Type="http://schemas.openxmlformats.org/officeDocument/2006/relationships/image" Target="../media/image10.png"/><Relationship Id="rId19" Type="http://schemas.openxmlformats.org/officeDocument/2006/relationships/diagramData" Target="../diagrams/data2.xml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diagramData" Target="../diagrams/data1.xml"/><Relationship Id="rId22" Type="http://schemas.openxmlformats.org/officeDocument/2006/relationships/diagramColors" Target="../diagrams/colors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27F97-547A-BD45-83D3-750EEA3DE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-1"/>
            <a:ext cx="27432000" cy="1597663"/>
          </a:xfrm>
          <a:solidFill>
            <a:srgbClr val="F8F8F8"/>
          </a:solidFill>
          <a:ln>
            <a:noFill/>
          </a:ln>
        </p:spPr>
        <p:txBody>
          <a:bodyPr/>
          <a:lstStyle/>
          <a:p>
            <a:pPr marL="0" indent="0" algn="ctr">
              <a:buNone/>
            </a:pPr>
            <a:r>
              <a:rPr lang="en-US" sz="11500" dirty="0">
                <a:solidFill>
                  <a:srgbClr val="0070C0"/>
                </a:solidFill>
              </a:rPr>
              <a:t>Telco Customer Churn</a:t>
            </a:r>
          </a:p>
          <a:p>
            <a:pPr algn="ctr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293FE9D-ECD6-4E4A-BA67-212F771DD569}"/>
              </a:ext>
            </a:extLst>
          </p:cNvPr>
          <p:cNvSpPr txBox="1">
            <a:spLocks/>
          </p:cNvSpPr>
          <p:nvPr/>
        </p:nvSpPr>
        <p:spPr>
          <a:xfrm>
            <a:off x="263969" y="1641304"/>
            <a:ext cx="8854442" cy="8442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514376" indent="-514376" algn="l" defTabSz="2057503" rtl="0" eaLnBrk="1" latinLnBrk="0" hangingPunct="1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  <a:defRPr lang="en-US" sz="6300" b="0" i="0" u="none" strike="noStrike" kern="120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1543127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71879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630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29381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58133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686884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15636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44387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chemeClr val="bg1"/>
                </a:solidFill>
              </a:rPr>
              <a:t>Problem Statement</a:t>
            </a:r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9" name="AutoShape 2">
            <a:extLst>
              <a:ext uri="{FF2B5EF4-FFF2-40B4-BE49-F238E27FC236}">
                <a16:creationId xmlns:a16="http://schemas.microsoft.com/office/drawing/2014/main" id="{F512007E-CEA8-CA4D-9C6E-F863C6CAF6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563600" y="8991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A19D32-3BC0-434F-B103-6373EE7C6197}"/>
              </a:ext>
            </a:extLst>
          </p:cNvPr>
          <p:cNvSpPr txBox="1"/>
          <p:nvPr/>
        </p:nvSpPr>
        <p:spPr>
          <a:xfrm>
            <a:off x="9217674" y="3457112"/>
            <a:ext cx="9764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Rudraksh Mishra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417EDA-5BE8-2145-8BB3-97242A21AAD1}"/>
              </a:ext>
            </a:extLst>
          </p:cNvPr>
          <p:cNvSpPr txBox="1"/>
          <p:nvPr/>
        </p:nvSpPr>
        <p:spPr>
          <a:xfrm>
            <a:off x="9188114" y="3934804"/>
            <a:ext cx="9662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Department of Data Analytics, Penn State University Great Valley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99A7D1-32A0-234A-9278-B267BA925DD9}"/>
              </a:ext>
            </a:extLst>
          </p:cNvPr>
          <p:cNvSpPr txBox="1"/>
          <p:nvPr/>
        </p:nvSpPr>
        <p:spPr>
          <a:xfrm>
            <a:off x="263969" y="2512522"/>
            <a:ext cx="8854442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Interesting patterns and information from Telcom customer data set.</a:t>
            </a:r>
          </a:p>
        </p:txBody>
      </p:sp>
      <p:pic>
        <p:nvPicPr>
          <p:cNvPr id="1026" name="Picture 2" descr="Customer Churn Classification Using Predictive Machine Learning Models | by  Black_Raven (James Ng) | Medium">
            <a:extLst>
              <a:ext uri="{FF2B5EF4-FFF2-40B4-BE49-F238E27FC236}">
                <a16:creationId xmlns:a16="http://schemas.microsoft.com/office/drawing/2014/main" id="{007734E6-7048-0246-B70F-C7725738C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6918960" cy="159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ustomer Churn Classification Using Predictive Machine Learning Models | by  Black_Raven (James Ng) | Medium">
            <a:extLst>
              <a:ext uri="{FF2B5EF4-FFF2-40B4-BE49-F238E27FC236}">
                <a16:creationId xmlns:a16="http://schemas.microsoft.com/office/drawing/2014/main" id="{4FD57D33-F854-4946-A954-4744F4140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513040" y="-1"/>
            <a:ext cx="6918960" cy="159766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D178FD9-C0BD-AE48-BBF7-476AC723D9E3}"/>
              </a:ext>
            </a:extLst>
          </p:cNvPr>
          <p:cNvSpPr txBox="1"/>
          <p:nvPr/>
        </p:nvSpPr>
        <p:spPr>
          <a:xfrm>
            <a:off x="2105891" y="5680364"/>
            <a:ext cx="18473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4DDEDF00-EA50-A740-AAE1-76FCA81F0319}"/>
              </a:ext>
            </a:extLst>
          </p:cNvPr>
          <p:cNvSpPr txBox="1">
            <a:spLocks/>
          </p:cNvSpPr>
          <p:nvPr/>
        </p:nvSpPr>
        <p:spPr>
          <a:xfrm>
            <a:off x="263969" y="3934013"/>
            <a:ext cx="8854442" cy="7746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514376" indent="-514376" algn="l" defTabSz="2057503" rtl="0" eaLnBrk="1" latinLnBrk="0" hangingPunct="1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  <a:defRPr lang="en-US" sz="6300" b="0" i="0" u="none" strike="noStrike" kern="120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1543127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71879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630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29381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58133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686884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15636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44387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chemeClr val="bg1"/>
                </a:solidFill>
              </a:rPr>
              <a:t>Dataset</a:t>
            </a:r>
          </a:p>
          <a:p>
            <a:pPr marL="0" indent="0" algn="ctr">
              <a:buNone/>
            </a:pPr>
            <a:endParaRPr lang="en-US" sz="5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AB0E052F-7703-4F40-A927-D9BACD3FDE49}"/>
              </a:ext>
            </a:extLst>
          </p:cNvPr>
          <p:cNvSpPr txBox="1">
            <a:spLocks/>
          </p:cNvSpPr>
          <p:nvPr/>
        </p:nvSpPr>
        <p:spPr>
          <a:xfrm>
            <a:off x="211433" y="8752375"/>
            <a:ext cx="8854442" cy="7571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514376" indent="-514376" algn="l" defTabSz="2057503" rtl="0" eaLnBrk="1" latinLnBrk="0" hangingPunct="1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  <a:defRPr lang="en-US" sz="6300" b="0" i="0" u="none" strike="noStrike" kern="120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1543127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71879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630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29381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58133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686884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15636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44387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chemeClr val="bg1"/>
                </a:solidFill>
              </a:rPr>
              <a:t>Data Visualizations</a:t>
            </a:r>
          </a:p>
          <a:p>
            <a:pPr marL="0" indent="0" algn="ctr">
              <a:buNone/>
            </a:pPr>
            <a:endParaRPr lang="en-US" sz="5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" name="Picture 39" descr="Chart, histogram&#10;&#10;Description automatically generated">
            <a:extLst>
              <a:ext uri="{FF2B5EF4-FFF2-40B4-BE49-F238E27FC236}">
                <a16:creationId xmlns:a16="http://schemas.microsoft.com/office/drawing/2014/main" id="{17C83278-3A13-C24F-B8F5-EF77A9208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714"/>
          <a:stretch/>
        </p:blipFill>
        <p:spPr>
          <a:xfrm>
            <a:off x="0" y="9540240"/>
            <a:ext cx="6402622" cy="40640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F845AD-3A43-3045-A432-3C824182E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49" y="13665208"/>
            <a:ext cx="5865727" cy="450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B0CA59FA-FE01-3B4C-95F6-C7838BA8411B}"/>
              </a:ext>
            </a:extLst>
          </p:cNvPr>
          <p:cNvSpPr txBox="1">
            <a:spLocks/>
          </p:cNvSpPr>
          <p:nvPr/>
        </p:nvSpPr>
        <p:spPr>
          <a:xfrm>
            <a:off x="9768722" y="4477958"/>
            <a:ext cx="8854442" cy="7226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514376" indent="-514376" algn="l" defTabSz="2057503" rtl="0" eaLnBrk="1" latinLnBrk="0" hangingPunct="1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  <a:defRPr lang="en-US" sz="6300" b="0" i="0" u="none" strike="noStrike" kern="120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1543127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71879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630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29381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58133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686884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15636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44387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chemeClr val="bg1"/>
                </a:solidFill>
              </a:rPr>
              <a:t>Outlier Detection</a:t>
            </a:r>
          </a:p>
          <a:p>
            <a:pPr marL="0" indent="0" algn="ctr">
              <a:buNone/>
            </a:pPr>
            <a:endParaRPr lang="en-US" sz="5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46F4AE5-3792-C94A-A969-BFA8BC479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0" y="5681625"/>
            <a:ext cx="3480347" cy="317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AAE26F8-6188-6C46-BF94-D5D58DE2F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468" y="5667520"/>
            <a:ext cx="3383163" cy="310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5214224B-69EC-6747-8AB0-428C92B67A25}"/>
              </a:ext>
            </a:extLst>
          </p:cNvPr>
          <p:cNvSpPr txBox="1">
            <a:spLocks/>
          </p:cNvSpPr>
          <p:nvPr/>
        </p:nvSpPr>
        <p:spPr>
          <a:xfrm>
            <a:off x="9776006" y="9393722"/>
            <a:ext cx="8854442" cy="7571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514376" indent="-514376" algn="l" defTabSz="2057503" rtl="0" eaLnBrk="1" latinLnBrk="0" hangingPunct="1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  <a:defRPr lang="en-US" sz="6300" b="0" i="0" u="none" strike="noStrike" kern="120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1543127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71879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630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29381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58133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686884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15636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44387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chemeClr val="bg1"/>
                </a:solidFill>
              </a:rPr>
              <a:t>Feature Selection (Chi2)</a:t>
            </a:r>
          </a:p>
          <a:p>
            <a:pPr marL="0" indent="0" algn="ctr">
              <a:buNone/>
            </a:pPr>
            <a:endParaRPr lang="en-US" sz="5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DB3D6D-149A-9C47-9A11-DC63231EFEA7}"/>
              </a:ext>
            </a:extLst>
          </p:cNvPr>
          <p:cNvSpPr txBox="1"/>
          <p:nvPr/>
        </p:nvSpPr>
        <p:spPr>
          <a:xfrm>
            <a:off x="10853507" y="5195703"/>
            <a:ext cx="6331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  Isolation forest                                    ABOD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C4FE8C29-6983-A940-BE25-E87DDFD25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994" y="10220037"/>
            <a:ext cx="7602986" cy="397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D14192DB-7C5C-4647-BA03-1E002DC7F152}"/>
              </a:ext>
            </a:extLst>
          </p:cNvPr>
          <p:cNvSpPr txBox="1">
            <a:spLocks/>
          </p:cNvSpPr>
          <p:nvPr/>
        </p:nvSpPr>
        <p:spPr>
          <a:xfrm>
            <a:off x="9736471" y="14144841"/>
            <a:ext cx="8854442" cy="7571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514376" indent="-514376" algn="l" defTabSz="2057503" rtl="0" eaLnBrk="1" latinLnBrk="0" hangingPunct="1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  <a:defRPr lang="en-US" sz="6300" b="0" i="0" u="none" strike="noStrike" kern="120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1543127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71879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630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29381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58133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686884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15636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44387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chemeClr val="bg1"/>
                </a:solidFill>
              </a:rPr>
              <a:t>Association Rule</a:t>
            </a:r>
          </a:p>
          <a:p>
            <a:pPr marL="0" indent="0" algn="ctr">
              <a:buNone/>
            </a:pPr>
            <a:endParaRPr lang="en-US" sz="5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6" name="Picture 45" descr="Table&#10;&#10;Description automatically generated">
            <a:extLst>
              <a:ext uri="{FF2B5EF4-FFF2-40B4-BE49-F238E27FC236}">
                <a16:creationId xmlns:a16="http://schemas.microsoft.com/office/drawing/2014/main" id="{AF11E40C-2F62-5148-8882-EB504988C7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9256"/>
          <a:stretch/>
        </p:blipFill>
        <p:spPr>
          <a:xfrm>
            <a:off x="9776006" y="14918088"/>
            <a:ext cx="4457700" cy="3260069"/>
          </a:xfrm>
          <a:prstGeom prst="rect">
            <a:avLst/>
          </a:prstGeom>
        </p:spPr>
      </p:pic>
      <p:pic>
        <p:nvPicPr>
          <p:cNvPr id="49" name="Picture 48" descr="Table&#10;&#10;Description automatically generated">
            <a:extLst>
              <a:ext uri="{FF2B5EF4-FFF2-40B4-BE49-F238E27FC236}">
                <a16:creationId xmlns:a16="http://schemas.microsoft.com/office/drawing/2014/main" id="{52FD202A-7BD8-5E43-8EFE-99A2FA33CB0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9088"/>
          <a:stretch/>
        </p:blipFill>
        <p:spPr>
          <a:xfrm>
            <a:off x="14299748" y="15009528"/>
            <a:ext cx="4483100" cy="3260069"/>
          </a:xfrm>
          <a:prstGeom prst="rect">
            <a:avLst/>
          </a:prstGeom>
        </p:spPr>
      </p:pic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FB129AB-B7F5-0245-95FF-161C54F8C682}"/>
              </a:ext>
            </a:extLst>
          </p:cNvPr>
          <p:cNvSpPr txBox="1">
            <a:spLocks/>
          </p:cNvSpPr>
          <p:nvPr/>
        </p:nvSpPr>
        <p:spPr>
          <a:xfrm>
            <a:off x="18453068" y="1462928"/>
            <a:ext cx="8854442" cy="7571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514376" indent="-514376" algn="l" defTabSz="2057503" rtl="0" eaLnBrk="1" latinLnBrk="0" hangingPunct="1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  <a:defRPr lang="en-US" sz="6300" b="0" i="0" u="none" strike="noStrike" kern="120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1543127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71879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630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29381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58133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686884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15636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44387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chemeClr val="bg1"/>
                </a:solidFill>
              </a:rPr>
              <a:t>Optimal Clusters</a:t>
            </a:r>
          </a:p>
          <a:p>
            <a:pPr marL="0" indent="0" algn="ctr">
              <a:buNone/>
            </a:pPr>
            <a:endParaRPr lang="en-US" sz="5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06CAEBC9-396B-2449-B146-B3BC7C3AA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3" b="6133"/>
          <a:stretch/>
        </p:blipFill>
        <p:spPr bwMode="auto">
          <a:xfrm>
            <a:off x="18984939" y="2329164"/>
            <a:ext cx="4019840" cy="283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CA5C33C-3B08-724C-A5AD-E1C93A0C6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4779" y="3559576"/>
            <a:ext cx="4397268" cy="291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72DA9C6-4F11-2542-9509-A688B7A9BEA3}"/>
              </a:ext>
            </a:extLst>
          </p:cNvPr>
          <p:cNvSpPr txBox="1"/>
          <p:nvPr/>
        </p:nvSpPr>
        <p:spPr>
          <a:xfrm>
            <a:off x="19034485" y="5196244"/>
            <a:ext cx="3571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    Elbow Method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15EFB47A-2520-BB4B-BC11-7CD5A8BA337F}"/>
              </a:ext>
            </a:extLst>
          </p:cNvPr>
          <p:cNvSpPr txBox="1">
            <a:spLocks/>
          </p:cNvSpPr>
          <p:nvPr/>
        </p:nvSpPr>
        <p:spPr>
          <a:xfrm>
            <a:off x="18577558" y="7049006"/>
            <a:ext cx="8854442" cy="7571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514376" indent="-514376" algn="l" defTabSz="2057503" rtl="0" eaLnBrk="1" latinLnBrk="0" hangingPunct="1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  <a:defRPr lang="en-US" sz="6300" b="0" i="0" u="none" strike="noStrike" kern="120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1543127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71879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630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29381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58133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686884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15636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44387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>
                <a:solidFill>
                  <a:schemeClr val="bg1"/>
                </a:solidFill>
              </a:rPr>
              <a:t>MCA</a:t>
            </a:r>
            <a:endParaRPr lang="en-US" sz="5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269BBD61-E867-BA40-BF2D-A0370C6A2842}"/>
              </a:ext>
            </a:extLst>
          </p:cNvPr>
          <p:cNvSpPr txBox="1">
            <a:spLocks/>
          </p:cNvSpPr>
          <p:nvPr/>
        </p:nvSpPr>
        <p:spPr>
          <a:xfrm>
            <a:off x="18432122" y="12542482"/>
            <a:ext cx="8854442" cy="75713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514376" indent="-514376" algn="l" defTabSz="2057503" rtl="0" eaLnBrk="1" latinLnBrk="0" hangingPunct="1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  <a:defRPr lang="en-US" sz="6300" b="0" i="0" u="none" strike="noStrike" kern="1200" smtClean="0">
                <a:solidFill>
                  <a:schemeClr val="tx1"/>
                </a:solidFill>
                <a:effectLst/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1543127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71879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630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29381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58133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686884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15636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44387" indent="-514376" algn="l" defTabSz="2057503" rtl="0" eaLnBrk="1" latinLnBrk="0" hangingPunct="1">
              <a:lnSpc>
                <a:spcPct val="90000"/>
              </a:lnSpc>
              <a:spcBef>
                <a:spcPts val="1125"/>
              </a:spcBef>
              <a:buFont typeface="Arial" panose="020B0604020202020204" pitchFamily="34" charset="0"/>
              <a:buChar char="•"/>
              <a:defRPr sz="4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>
                <a:solidFill>
                  <a:schemeClr val="bg1"/>
                </a:solidFill>
              </a:rPr>
              <a:t>K modes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0E7228C4-15FB-6040-B06D-81F521F64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61"/>
          <a:stretch/>
        </p:blipFill>
        <p:spPr bwMode="auto">
          <a:xfrm>
            <a:off x="18810007" y="7915991"/>
            <a:ext cx="4624499" cy="451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0C2D5B26-C7F4-794F-8AC3-2BB708014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9504" y="13432187"/>
            <a:ext cx="7061569" cy="450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80D8BDF-C980-3741-92B9-BD30F04A4EF2}"/>
              </a:ext>
            </a:extLst>
          </p:cNvPr>
          <p:cNvSpPr txBox="1"/>
          <p:nvPr/>
        </p:nvSpPr>
        <p:spPr>
          <a:xfrm>
            <a:off x="14630454" y="10796306"/>
            <a:ext cx="2639188" cy="15696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20000"/>
                  <a:lumOff val="80000"/>
                </a:schemeClr>
              </a:gs>
              <a:gs pos="83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Choose top 10 scores for best features</a:t>
            </a:r>
          </a:p>
        </p:txBody>
      </p:sp>
      <p:graphicFrame>
        <p:nvGraphicFramePr>
          <p:cNvPr id="55" name="Diagram 54">
            <a:extLst>
              <a:ext uri="{FF2B5EF4-FFF2-40B4-BE49-F238E27FC236}">
                <a16:creationId xmlns:a16="http://schemas.microsoft.com/office/drawing/2014/main" id="{5F7489FA-5170-BC45-890E-2D3CC3FDE5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5196606"/>
              </p:ext>
            </p:extLst>
          </p:nvPr>
        </p:nvGraphicFramePr>
        <p:xfrm>
          <a:off x="6566217" y="9857306"/>
          <a:ext cx="2651457" cy="3303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73" name="Diagram 72">
            <a:extLst>
              <a:ext uri="{FF2B5EF4-FFF2-40B4-BE49-F238E27FC236}">
                <a16:creationId xmlns:a16="http://schemas.microsoft.com/office/drawing/2014/main" id="{12DD1AF3-1D91-2646-84DF-A475F399F3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2576866"/>
              </p:ext>
            </p:extLst>
          </p:nvPr>
        </p:nvGraphicFramePr>
        <p:xfrm>
          <a:off x="402166" y="14207223"/>
          <a:ext cx="2651457" cy="3303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88C9F925-7CAF-354C-8FD2-6C74BED5E83C}"/>
              </a:ext>
            </a:extLst>
          </p:cNvPr>
          <p:cNvSpPr txBox="1"/>
          <p:nvPr/>
        </p:nvSpPr>
        <p:spPr>
          <a:xfrm>
            <a:off x="10854456" y="8855671"/>
            <a:ext cx="2058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Outliers: 423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1B9203D-16A8-7449-BAF6-97207E2BD84F}"/>
              </a:ext>
            </a:extLst>
          </p:cNvPr>
          <p:cNvSpPr txBox="1"/>
          <p:nvPr/>
        </p:nvSpPr>
        <p:spPr>
          <a:xfrm>
            <a:off x="15640374" y="8777890"/>
            <a:ext cx="1693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Outliers: 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A1CCA7F-09A5-AB4B-AF2B-DA6DBB0413CE}"/>
              </a:ext>
            </a:extLst>
          </p:cNvPr>
          <p:cNvSpPr txBox="1"/>
          <p:nvPr/>
        </p:nvSpPr>
        <p:spPr>
          <a:xfrm>
            <a:off x="23809346" y="6479362"/>
            <a:ext cx="2919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Silhouette Method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06ECB8-1D94-5B44-8DC1-ED694FD9E7F8}"/>
              </a:ext>
            </a:extLst>
          </p:cNvPr>
          <p:cNvSpPr txBox="1"/>
          <p:nvPr/>
        </p:nvSpPr>
        <p:spPr>
          <a:xfrm>
            <a:off x="23631520" y="8793788"/>
            <a:ext cx="3647963" cy="224676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20000"/>
                  <a:lumOff val="80000"/>
                </a:schemeClr>
              </a:gs>
              <a:gs pos="83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Constructing a low-dimensional visual representation of categorical variable associations.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87FD4F5-21E6-604D-B56B-6B0D73CBE527}"/>
              </a:ext>
            </a:extLst>
          </p:cNvPr>
          <p:cNvSpPr txBox="1"/>
          <p:nvPr/>
        </p:nvSpPr>
        <p:spPr>
          <a:xfrm>
            <a:off x="19627337" y="5944696"/>
            <a:ext cx="2639188" cy="5847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20000"/>
                  <a:lumOff val="80000"/>
                </a:schemeClr>
              </a:gs>
              <a:gs pos="83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Clusters = 3,4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E408A78-26D9-E44A-AD1C-5AB045B99DBC}"/>
              </a:ext>
            </a:extLst>
          </p:cNvPr>
          <p:cNvSpPr txBox="1"/>
          <p:nvPr/>
        </p:nvSpPr>
        <p:spPr>
          <a:xfrm>
            <a:off x="23992226" y="2622858"/>
            <a:ext cx="2639188" cy="5847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20000"/>
                  <a:lumOff val="80000"/>
                </a:schemeClr>
              </a:gs>
              <a:gs pos="83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Clusters = 2,3</a:t>
            </a:r>
          </a:p>
        </p:txBody>
      </p:sp>
      <p:pic>
        <p:nvPicPr>
          <p:cNvPr id="69" name="Picture 68" descr="A person sitting at a table&#10;&#10;Description automatically generated">
            <a:extLst>
              <a:ext uri="{FF2B5EF4-FFF2-40B4-BE49-F238E27FC236}">
                <a16:creationId xmlns:a16="http://schemas.microsoft.com/office/drawing/2014/main" id="{C3B09D25-E560-EC4A-827A-A489C0F16105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36229" t="38542" r="35418" b="39624"/>
          <a:stretch/>
        </p:blipFill>
        <p:spPr>
          <a:xfrm>
            <a:off x="12913289" y="1562060"/>
            <a:ext cx="2121955" cy="1866841"/>
          </a:xfrm>
          <a:prstGeom prst="rect">
            <a:avLst/>
          </a:prstGeom>
        </p:spPr>
      </p:pic>
      <p:pic>
        <p:nvPicPr>
          <p:cNvPr id="79" name="Picture 78" descr="Table&#10;&#10;Description automatically generated">
            <a:extLst>
              <a:ext uri="{FF2B5EF4-FFF2-40B4-BE49-F238E27FC236}">
                <a16:creationId xmlns:a16="http://schemas.microsoft.com/office/drawing/2014/main" id="{3163E6E1-574F-0B42-818B-BFDB56AB2D1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65704" y="4890446"/>
            <a:ext cx="8852707" cy="362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52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V Shield Template_16x9 POSTER" id="{74B338BD-49DB-EA41-B7A3-D7032F45364E}" vid="{E116B83C-3AE2-574B-9BC8-007934AE08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1954</TotalTime>
  <Words>95</Words>
  <Application>Microsoft Office PowerPoint</Application>
  <PresentationFormat>Custom</PresentationFormat>
  <Paragraphs>26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Franklin Gothic Book</vt:lpstr>
      <vt:lpstr>Franklin Gothic Medium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Youakim BADR</dc:creator>
  <cp:lastModifiedBy>Mishra, Rudraksh</cp:lastModifiedBy>
  <cp:revision>6</cp:revision>
  <dcterms:created xsi:type="dcterms:W3CDTF">2018-12-07T21:14:27Z</dcterms:created>
  <dcterms:modified xsi:type="dcterms:W3CDTF">2021-12-10T15:07:48Z</dcterms:modified>
</cp:coreProperties>
</file>